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8"/>
  </p:notesMasterIdLst>
  <p:sldIdLst>
    <p:sldId id="257" r:id="rId2"/>
    <p:sldId id="351" r:id="rId3"/>
    <p:sldId id="325" r:id="rId4"/>
    <p:sldId id="352" r:id="rId5"/>
    <p:sldId id="359" r:id="rId6"/>
    <p:sldId id="360" r:id="rId7"/>
    <p:sldId id="361" r:id="rId8"/>
    <p:sldId id="354" r:id="rId9"/>
    <p:sldId id="355" r:id="rId10"/>
    <p:sldId id="363" r:id="rId11"/>
    <p:sldId id="357" r:id="rId12"/>
    <p:sldId id="362" r:id="rId13"/>
    <p:sldId id="358" r:id="rId14"/>
    <p:sldId id="301" r:id="rId15"/>
    <p:sldId id="364" r:id="rId16"/>
    <p:sldId id="365" r:id="rId17"/>
  </p:sldIdLst>
  <p:sldSz cx="12192000" cy="6858000"/>
  <p:notesSz cx="6881813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00"/>
    <a:srgbClr val="F414D9"/>
    <a:srgbClr val="FF99FF"/>
    <a:srgbClr val="669900"/>
    <a:srgbClr val="800000"/>
    <a:srgbClr val="A50021"/>
    <a:srgbClr val="C7E6A4"/>
    <a:srgbClr val="A4A808"/>
    <a:srgbClr val="919E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 autoAdjust="0"/>
    <p:restoredTop sz="90394" autoAdjust="0"/>
  </p:normalViewPr>
  <p:slideViewPr>
    <p:cSldViewPr snapToGrid="0">
      <p:cViewPr>
        <p:scale>
          <a:sx n="75" d="100"/>
          <a:sy n="75" d="100"/>
        </p:scale>
        <p:origin x="2112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gif>
</file>

<file path=ppt/media/image21.gif>
</file>

<file path=ppt/media/image3.JPG>
</file>

<file path=ppt/media/image4.JPG>
</file>

<file path=ppt/media/image5.gif>
</file>

<file path=ppt/media/image6.gif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2" y="1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A8AD9518-848B-4D4B-B844-C9A140F2B20A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73892"/>
            <a:ext cx="5505450" cy="3660459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2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37625FAB-936A-44E0-8525-18DD41E40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49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64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70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506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74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47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01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001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51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73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41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2094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02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25FAB-936A-44E0-8525-18DD41E40A4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444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038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159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663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5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199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66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2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71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051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62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43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E839C-B40E-4402-AADE-25A97960D35E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0A79F-5DA6-4209-B820-3651B6DE0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30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black sign with white text&#10;&#10;Description generated with high confidenc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668" y="5932872"/>
            <a:ext cx="2869680" cy="72270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25652" y="834040"/>
            <a:ext cx="119406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3D Delaunay Triangulation </a:t>
            </a:r>
          </a:p>
          <a:p>
            <a:pPr algn="ctr"/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on GPU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4787" y="3490554"/>
            <a:ext cx="11782426" cy="543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i="1" baseline="-250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Projection - EEC 289Q (Winter 2018)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1780" y="5671262"/>
            <a:ext cx="3105150" cy="91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baseline="30000" dirty="0">
                <a:latin typeface="SansSerif" panose="00000400000000000000" pitchFamily="2" charset="2"/>
              </a:rPr>
              <a:t>By: Ahmed Mahmoud</a:t>
            </a:r>
          </a:p>
          <a:p>
            <a:r>
              <a:rPr lang="en-US" sz="3200" i="1" baseline="30000" dirty="0">
                <a:latin typeface="SansSerif" panose="00000400000000000000" pitchFamily="2" charset="2"/>
              </a:rPr>
              <a:t>	Muhammad </a:t>
            </a:r>
            <a:r>
              <a:rPr lang="en-US" sz="3200" i="1" baseline="30000" dirty="0" err="1">
                <a:latin typeface="SansSerif" panose="00000400000000000000" pitchFamily="2" charset="2"/>
              </a:rPr>
              <a:t>Awad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1188045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184DFE-130E-4ED0-A3E8-A0EEB53B6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976" y="1664227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960E83-30CF-4F3D-B6AF-D5972A2D5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99" y="1678728"/>
            <a:ext cx="4351338" cy="43513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EC8B7B-DB44-42D6-BAA5-1C90BE8E2B57}"/>
              </a:ext>
            </a:extLst>
          </p:cNvPr>
          <p:cNvSpPr txBox="1"/>
          <p:nvPr/>
        </p:nvSpPr>
        <p:spPr>
          <a:xfrm>
            <a:off x="2004721" y="6030066"/>
            <a:ext cx="1380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3BCB8-9112-4682-A46E-D18964968CF4}"/>
              </a:ext>
            </a:extLst>
          </p:cNvPr>
          <p:cNvSpPr txBox="1"/>
          <p:nvPr/>
        </p:nvSpPr>
        <p:spPr>
          <a:xfrm>
            <a:off x="7194455" y="6015565"/>
            <a:ext cx="4850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Output (Kernel Input)</a:t>
            </a:r>
          </a:p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Strongly Balanced k-d Tree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AB9F51-C94F-48B1-8A8D-A740F57E58A7}"/>
              </a:ext>
            </a:extLst>
          </p:cNvPr>
          <p:cNvSpPr txBox="1"/>
          <p:nvPr/>
        </p:nvSpPr>
        <p:spPr>
          <a:xfrm>
            <a:off x="4701152" y="6384897"/>
            <a:ext cx="3096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FFFF00"/>
                </a:solidFill>
              </a:rPr>
              <a:t>Adjacency Matrices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FB788D1-83DF-4513-870C-7812DC36022A}"/>
              </a:ext>
            </a:extLst>
          </p:cNvPr>
          <p:cNvSpPr/>
          <p:nvPr/>
        </p:nvSpPr>
        <p:spPr>
          <a:xfrm rot="12294872">
            <a:off x="4807158" y="5968458"/>
            <a:ext cx="766273" cy="513120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434375F7-16D9-49E8-A79E-070B0B5B2284}"/>
              </a:ext>
            </a:extLst>
          </p:cNvPr>
          <p:cNvSpPr/>
          <p:nvPr/>
        </p:nvSpPr>
        <p:spPr>
          <a:xfrm rot="20212633">
            <a:off x="6661815" y="5994644"/>
            <a:ext cx="766273" cy="465046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E69D74A-3F0B-46A2-BB43-77B4847883CB}"/>
              </a:ext>
            </a:extLst>
          </p:cNvPr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B2838AF-E49D-4EF5-BB7F-D2FDE4420738}"/>
              </a:ext>
            </a:extLst>
          </p:cNvPr>
          <p:cNvSpPr txBox="1"/>
          <p:nvPr/>
        </p:nvSpPr>
        <p:spPr>
          <a:xfrm>
            <a:off x="523874" y="159603"/>
            <a:ext cx="696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 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5BB7326-CA9A-4CAA-919F-E272865AF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445" y="698636"/>
            <a:ext cx="10515600" cy="1325563"/>
          </a:xfrm>
        </p:spPr>
        <p:txBody>
          <a:bodyPr/>
          <a:lstStyle/>
          <a:p>
            <a:r>
              <a:rPr lang="en-US" sz="32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Optimization Choice: Memory Layout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DA5113F-337D-4B35-BA70-653D4D2DC0AD}"/>
              </a:ext>
            </a:extLst>
          </p:cNvPr>
          <p:cNvSpPr/>
          <p:nvPr/>
        </p:nvSpPr>
        <p:spPr>
          <a:xfrm>
            <a:off x="5441196" y="3513516"/>
            <a:ext cx="1309607" cy="10233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685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DF190B8A-42B8-442E-B1C7-E2BEBC645A70}"/>
              </a:ext>
            </a:extLst>
          </p:cNvPr>
          <p:cNvSpPr txBox="1"/>
          <p:nvPr/>
        </p:nvSpPr>
        <p:spPr>
          <a:xfrm>
            <a:off x="23609" y="5945201"/>
            <a:ext cx="4850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Kernel Input</a:t>
            </a:r>
          </a:p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Strongly Balanced k-d Tree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184DFE-130E-4ED0-A3E8-A0EEB53B6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03" y="1621966"/>
            <a:ext cx="4351338" cy="4351338"/>
          </a:xfr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ADE9F33C-FAB9-48CB-9496-2EB8111F03AB}"/>
              </a:ext>
            </a:extLst>
          </p:cNvPr>
          <p:cNvSpPr/>
          <p:nvPr/>
        </p:nvSpPr>
        <p:spPr>
          <a:xfrm>
            <a:off x="5441196" y="3513516"/>
            <a:ext cx="1309607" cy="10233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3BCB8-9112-4682-A46E-D18964968CF4}"/>
              </a:ext>
            </a:extLst>
          </p:cNvPr>
          <p:cNvSpPr txBox="1"/>
          <p:nvPr/>
        </p:nvSpPr>
        <p:spPr>
          <a:xfrm>
            <a:off x="8510222" y="6125255"/>
            <a:ext cx="1326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CA209-028E-4C85-9A70-43DCC4C4DF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379" y="1644521"/>
            <a:ext cx="4757866" cy="47578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356AD7-882D-48A3-8B8E-05555819C548}"/>
              </a:ext>
            </a:extLst>
          </p:cNvPr>
          <p:cNvSpPr txBox="1"/>
          <p:nvPr/>
        </p:nvSpPr>
        <p:spPr>
          <a:xfrm>
            <a:off x="7527193" y="6026141"/>
            <a:ext cx="4116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Delaunay Connectivity</a:t>
            </a:r>
            <a:endParaRPr lang="en-US" sz="2400" b="1" dirty="0"/>
          </a:p>
          <a:p>
            <a:pPr algn="ctr"/>
            <a:endParaRPr lang="en-US" sz="24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915934-0552-4949-A40E-97D4BD2984C3}"/>
              </a:ext>
            </a:extLst>
          </p:cNvPr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C712CE5-337C-40E4-A446-40674899D7AF}"/>
              </a:ext>
            </a:extLst>
          </p:cNvPr>
          <p:cNvSpPr txBox="1"/>
          <p:nvPr/>
        </p:nvSpPr>
        <p:spPr>
          <a:xfrm>
            <a:off x="523874" y="159603"/>
            <a:ext cx="696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 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95DCE581-BD08-4ECC-BFA7-D18FD9A72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445" y="698636"/>
            <a:ext cx="10515600" cy="1325563"/>
          </a:xfrm>
        </p:spPr>
        <p:txBody>
          <a:bodyPr/>
          <a:lstStyle/>
          <a:p>
            <a:r>
              <a:rPr lang="en-US" sz="32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Optimization Choice: Memory Layout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5B6692-F80B-4982-BCB4-2A5733EEE39C}"/>
              </a:ext>
            </a:extLst>
          </p:cNvPr>
          <p:cNvSpPr txBox="1"/>
          <p:nvPr/>
        </p:nvSpPr>
        <p:spPr>
          <a:xfrm>
            <a:off x="4701152" y="6384897"/>
            <a:ext cx="3096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FFFF00"/>
                </a:solidFill>
              </a:rPr>
              <a:t>Adjacency Matrices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6947C544-EBD1-42A1-9663-9892429F7E91}"/>
              </a:ext>
            </a:extLst>
          </p:cNvPr>
          <p:cNvSpPr/>
          <p:nvPr/>
        </p:nvSpPr>
        <p:spPr>
          <a:xfrm rot="12294872">
            <a:off x="4807158" y="5968458"/>
            <a:ext cx="766273" cy="513120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FCD11984-A134-41B2-AC88-15889BB51786}"/>
              </a:ext>
            </a:extLst>
          </p:cNvPr>
          <p:cNvSpPr/>
          <p:nvPr/>
        </p:nvSpPr>
        <p:spPr>
          <a:xfrm rot="20212633">
            <a:off x="6661815" y="5994644"/>
            <a:ext cx="766273" cy="465046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082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DF190B8A-42B8-442E-B1C7-E2BEBC645A70}"/>
              </a:ext>
            </a:extLst>
          </p:cNvPr>
          <p:cNvSpPr txBox="1"/>
          <p:nvPr/>
        </p:nvSpPr>
        <p:spPr>
          <a:xfrm>
            <a:off x="23609" y="5945201"/>
            <a:ext cx="4850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Kernel Input</a:t>
            </a:r>
          </a:p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Strongly Balanced k-d Tree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184DFE-130E-4ED0-A3E8-A0EEB53B6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03" y="1621966"/>
            <a:ext cx="4351338" cy="4351338"/>
          </a:xfr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ADE9F33C-FAB9-48CB-9496-2EB8111F03AB}"/>
              </a:ext>
            </a:extLst>
          </p:cNvPr>
          <p:cNvSpPr/>
          <p:nvPr/>
        </p:nvSpPr>
        <p:spPr>
          <a:xfrm>
            <a:off x="5441196" y="3513516"/>
            <a:ext cx="1309607" cy="10233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3BCB8-9112-4682-A46E-D18964968CF4}"/>
              </a:ext>
            </a:extLst>
          </p:cNvPr>
          <p:cNvSpPr txBox="1"/>
          <p:nvPr/>
        </p:nvSpPr>
        <p:spPr>
          <a:xfrm>
            <a:off x="8510222" y="6125255"/>
            <a:ext cx="1326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CA209-028E-4C85-9A70-43DCC4C4DF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379" y="1644521"/>
            <a:ext cx="4757866" cy="47578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356AD7-882D-48A3-8B8E-05555819C548}"/>
              </a:ext>
            </a:extLst>
          </p:cNvPr>
          <p:cNvSpPr txBox="1"/>
          <p:nvPr/>
        </p:nvSpPr>
        <p:spPr>
          <a:xfrm>
            <a:off x="7527193" y="6026141"/>
            <a:ext cx="4116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Delaunay Connectivity</a:t>
            </a:r>
            <a:endParaRPr lang="en-US" sz="2400" b="1" dirty="0"/>
          </a:p>
          <a:p>
            <a:pPr algn="ctr"/>
            <a:endParaRPr lang="en-US" sz="24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915934-0552-4949-A40E-97D4BD2984C3}"/>
              </a:ext>
            </a:extLst>
          </p:cNvPr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C712CE5-337C-40E4-A446-40674899D7AF}"/>
              </a:ext>
            </a:extLst>
          </p:cNvPr>
          <p:cNvSpPr txBox="1"/>
          <p:nvPr/>
        </p:nvSpPr>
        <p:spPr>
          <a:xfrm>
            <a:off x="523874" y="159603"/>
            <a:ext cx="696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 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95DCE581-BD08-4ECC-BFA7-D18FD9A72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445" y="698636"/>
            <a:ext cx="10515600" cy="1325563"/>
          </a:xfrm>
        </p:spPr>
        <p:txBody>
          <a:bodyPr/>
          <a:lstStyle/>
          <a:p>
            <a:r>
              <a:rPr lang="en-US" sz="32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Optimization Choice: Memory Layout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5B6692-F80B-4982-BCB4-2A5733EEE39C}"/>
              </a:ext>
            </a:extLst>
          </p:cNvPr>
          <p:cNvSpPr txBox="1"/>
          <p:nvPr/>
        </p:nvSpPr>
        <p:spPr>
          <a:xfrm>
            <a:off x="4701152" y="6384897"/>
            <a:ext cx="3096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FFFF00"/>
                </a:solidFill>
              </a:rPr>
              <a:t>Adjacency Matrices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6947C544-EBD1-42A1-9663-9892429F7E91}"/>
              </a:ext>
            </a:extLst>
          </p:cNvPr>
          <p:cNvSpPr/>
          <p:nvPr/>
        </p:nvSpPr>
        <p:spPr>
          <a:xfrm rot="12294872">
            <a:off x="4807158" y="5968458"/>
            <a:ext cx="766273" cy="513120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FCD11984-A134-41B2-AC88-15889BB51786}"/>
              </a:ext>
            </a:extLst>
          </p:cNvPr>
          <p:cNvSpPr/>
          <p:nvPr/>
        </p:nvSpPr>
        <p:spPr>
          <a:xfrm rot="20212633">
            <a:off x="6661815" y="5994644"/>
            <a:ext cx="766273" cy="465046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45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AC6A69FA-8E6D-480F-B263-859E01BFE7F8}"/>
              </a:ext>
            </a:extLst>
          </p:cNvPr>
          <p:cNvSpPr txBox="1"/>
          <p:nvPr/>
        </p:nvSpPr>
        <p:spPr>
          <a:xfrm>
            <a:off x="501672" y="5953628"/>
            <a:ext cx="4850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Kernel Input</a:t>
            </a:r>
          </a:p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Strongly Balanced k-d Tree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960E83-30CF-4F3D-B6AF-D5972A2D5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521" y="1690688"/>
            <a:ext cx="4351338" cy="435133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184DFE-130E-4ED0-A3E8-A0EEB53B6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226" y="1690688"/>
            <a:ext cx="4351338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03BCB8-9112-4682-A46E-D18964968CF4}"/>
              </a:ext>
            </a:extLst>
          </p:cNvPr>
          <p:cNvSpPr txBox="1"/>
          <p:nvPr/>
        </p:nvSpPr>
        <p:spPr>
          <a:xfrm>
            <a:off x="8846543" y="6125255"/>
            <a:ext cx="1326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CA209-028E-4C85-9A70-43DCC4C4DF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550" y="1690688"/>
            <a:ext cx="4757866" cy="475786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56A205-4E6D-4BC8-8C7C-B7E2A038FC88}"/>
              </a:ext>
            </a:extLst>
          </p:cNvPr>
          <p:cNvSpPr/>
          <p:nvPr/>
        </p:nvSpPr>
        <p:spPr>
          <a:xfrm>
            <a:off x="1169192" y="2823746"/>
            <a:ext cx="4351338" cy="160249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D166BEA7-AD9C-43DA-91C6-11059C2077EE}"/>
              </a:ext>
            </a:extLst>
          </p:cNvPr>
          <p:cNvSpPr/>
          <p:nvPr/>
        </p:nvSpPr>
        <p:spPr>
          <a:xfrm>
            <a:off x="5607795" y="2731974"/>
            <a:ext cx="1309607" cy="32316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FCDD34-C392-4E86-877E-92B13A651C81}"/>
              </a:ext>
            </a:extLst>
          </p:cNvPr>
          <p:cNvSpPr txBox="1"/>
          <p:nvPr/>
        </p:nvSpPr>
        <p:spPr>
          <a:xfrm>
            <a:off x="5695061" y="2288604"/>
            <a:ext cx="1309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Filtered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4E4D25-5ED8-4D53-8959-B68FDFD43F39}"/>
              </a:ext>
            </a:extLst>
          </p:cNvPr>
          <p:cNvSpPr txBox="1"/>
          <p:nvPr/>
        </p:nvSpPr>
        <p:spPr>
          <a:xfrm>
            <a:off x="1373428" y="2039728"/>
            <a:ext cx="500475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Number of neighbors is different for each vertex</a:t>
            </a: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8F2222DA-64F6-43B6-AB27-ECA880C3D602}"/>
              </a:ext>
            </a:extLst>
          </p:cNvPr>
          <p:cNvSpPr/>
          <p:nvPr/>
        </p:nvSpPr>
        <p:spPr>
          <a:xfrm>
            <a:off x="3350741" y="2355493"/>
            <a:ext cx="45719" cy="354777"/>
          </a:xfrm>
          <a:prstGeom prst="downArrow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94C824C-EAED-43DA-8ACA-1FA6530D7AC8}"/>
                  </a:ext>
                </a:extLst>
              </p:cNvPr>
              <p:cNvSpPr txBox="1"/>
              <p:nvPr/>
            </p:nvSpPr>
            <p:spPr>
              <a:xfrm>
                <a:off x="17231" y="2693501"/>
                <a:ext cx="117864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i="1" dirty="0">
                    <a:solidFill>
                      <a:srgbClr val="FFFF00"/>
                    </a:solidFill>
                  </a:rPr>
                  <a:t>Vertex 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endParaRPr lang="en-US" sz="2000" b="1" i="1" dirty="0">
                  <a:solidFill>
                    <a:srgbClr val="FFFF00"/>
                  </a:solidFill>
                </a:endParaRPr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94C824C-EAED-43DA-8ACA-1FA6530D7A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31" y="2693501"/>
                <a:ext cx="1178647" cy="400110"/>
              </a:xfrm>
              <a:prstGeom prst="rect">
                <a:avLst/>
              </a:prstGeom>
              <a:blipFill>
                <a:blip r:embed="rId6"/>
                <a:stretch>
                  <a:fillRect l="-5699" t="-9231" b="-2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D3E6C529-BE6F-48C6-9E80-6B737B0AB555}"/>
              </a:ext>
            </a:extLst>
          </p:cNvPr>
          <p:cNvSpPr txBox="1"/>
          <p:nvPr/>
        </p:nvSpPr>
        <p:spPr>
          <a:xfrm>
            <a:off x="7329163" y="6042026"/>
            <a:ext cx="4116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Delaunay Connectivity</a:t>
            </a:r>
            <a:endParaRPr lang="en-US" sz="2400" b="1" dirty="0"/>
          </a:p>
          <a:p>
            <a:pPr algn="ctr"/>
            <a:endParaRPr lang="en-US" sz="24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87CC6A-C91C-4355-B18D-E0CEE2B943E8}"/>
              </a:ext>
            </a:extLst>
          </p:cNvPr>
          <p:cNvSpPr txBox="1"/>
          <p:nvPr/>
        </p:nvSpPr>
        <p:spPr>
          <a:xfrm>
            <a:off x="5037473" y="6384897"/>
            <a:ext cx="3096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FFFF00"/>
                </a:solidFill>
              </a:rPr>
              <a:t>Adjacency Matrices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055CF526-97DF-4171-A940-7EB6BA4F83A5}"/>
              </a:ext>
            </a:extLst>
          </p:cNvPr>
          <p:cNvSpPr/>
          <p:nvPr/>
        </p:nvSpPr>
        <p:spPr>
          <a:xfrm rot="12294872">
            <a:off x="5143479" y="5968458"/>
            <a:ext cx="766273" cy="513120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626EF88B-08FF-4CC4-8FB0-D2F28F900197}"/>
              </a:ext>
            </a:extLst>
          </p:cNvPr>
          <p:cNvSpPr/>
          <p:nvPr/>
        </p:nvSpPr>
        <p:spPr>
          <a:xfrm rot="20212633">
            <a:off x="6998136" y="5994644"/>
            <a:ext cx="766273" cy="465046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0CEB512-CB18-4B71-A6C6-E094C87D20DE}"/>
              </a:ext>
            </a:extLst>
          </p:cNvPr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44ACE67-4361-474C-93AB-6B6567F3F462}"/>
              </a:ext>
            </a:extLst>
          </p:cNvPr>
          <p:cNvSpPr txBox="1"/>
          <p:nvPr/>
        </p:nvSpPr>
        <p:spPr>
          <a:xfrm>
            <a:off x="523874" y="159603"/>
            <a:ext cx="696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  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56173A6A-E0D8-4C31-BECF-4175FDA482BB}"/>
              </a:ext>
            </a:extLst>
          </p:cNvPr>
          <p:cNvSpPr txBox="1">
            <a:spLocks/>
          </p:cNvSpPr>
          <p:nvPr/>
        </p:nvSpPr>
        <p:spPr>
          <a:xfrm>
            <a:off x="695445" y="6986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Required Work per One Vertex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958699B-6FE1-481B-B331-4FEBBAE08AA7}"/>
              </a:ext>
            </a:extLst>
          </p:cNvPr>
          <p:cNvSpPr/>
          <p:nvPr/>
        </p:nvSpPr>
        <p:spPr>
          <a:xfrm>
            <a:off x="6934097" y="2839516"/>
            <a:ext cx="4351338" cy="160249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79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23874" y="159603"/>
            <a:ext cx="62198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5000" b="1" dirty="0">
              <a:solidFill>
                <a:srgbClr val="92D050"/>
              </a:solidFill>
              <a:latin typeface="SansSerif" panose="00000400000000000000" pitchFamily="2" charset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595315" y="3161985"/>
            <a:ext cx="78486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rgbClr val="92D050"/>
                </a:solidFill>
                <a:latin typeface="SansSerif" panose="00000400000000000000" pitchFamily="2" charset="2"/>
              </a:rPr>
              <a:t>Thank You!</a:t>
            </a:r>
          </a:p>
        </p:txBody>
      </p:sp>
      <p:pic>
        <p:nvPicPr>
          <p:cNvPr id="4" name="Picture 3" descr="A close up of an animal&#10;&#10;Description generated with high confidence">
            <a:extLst>
              <a:ext uri="{FF2B5EF4-FFF2-40B4-BE49-F238E27FC236}">
                <a16:creationId xmlns:a16="http://schemas.microsoft.com/office/drawing/2014/main" id="{69ADCF73-6894-4121-9F1A-9249AE5E63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75924">
            <a:off x="6948776" y="372732"/>
            <a:ext cx="4937564" cy="594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390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23874" y="159603"/>
            <a:ext cx="62198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5000" b="1" dirty="0">
              <a:solidFill>
                <a:srgbClr val="92D050"/>
              </a:solidFill>
              <a:latin typeface="SansSerif" panose="00000400000000000000" pitchFamily="2" charset="2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A50DA1E-9C58-4E50-8000-D527535626D4}"/>
              </a:ext>
            </a:extLst>
          </p:cNvPr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3B2024-BFDC-4EDD-AC1C-1E75EC8EA2C7}"/>
              </a:ext>
            </a:extLst>
          </p:cNvPr>
          <p:cNvSpPr txBox="1"/>
          <p:nvPr/>
        </p:nvSpPr>
        <p:spPr>
          <a:xfrm>
            <a:off x="523874" y="159603"/>
            <a:ext cx="696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 Slides  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2ED39F3-5F9F-4720-AC73-75A99C123A79}"/>
              </a:ext>
            </a:extLst>
          </p:cNvPr>
          <p:cNvSpPr txBox="1">
            <a:spLocks/>
          </p:cNvSpPr>
          <p:nvPr/>
        </p:nvSpPr>
        <p:spPr>
          <a:xfrm>
            <a:off x="695445" y="6986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Bowyer-Watson algorithm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D29324-077A-4E73-8851-2F7478C61AF7}"/>
              </a:ext>
            </a:extLst>
          </p:cNvPr>
          <p:cNvSpPr txBox="1"/>
          <p:nvPr/>
        </p:nvSpPr>
        <p:spPr>
          <a:xfrm>
            <a:off x="0" y="6559897"/>
            <a:ext cx="5312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Credits: https://imgur.com/gallery/fDRorkf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9D17FA-FA52-4E20-B551-DF19A3B692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100" y="1560410"/>
            <a:ext cx="4749800" cy="47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62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23874" y="159603"/>
            <a:ext cx="62198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5000" b="1" dirty="0">
              <a:solidFill>
                <a:srgbClr val="92D050"/>
              </a:solidFill>
              <a:latin typeface="SansSerif" panose="00000400000000000000" pitchFamily="2" charset="2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A50DA1E-9C58-4E50-8000-D527535626D4}"/>
              </a:ext>
            </a:extLst>
          </p:cNvPr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3B2024-BFDC-4EDD-AC1C-1E75EC8EA2C7}"/>
              </a:ext>
            </a:extLst>
          </p:cNvPr>
          <p:cNvSpPr txBox="1"/>
          <p:nvPr/>
        </p:nvSpPr>
        <p:spPr>
          <a:xfrm>
            <a:off x="523874" y="159603"/>
            <a:ext cx="696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 Slides  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2ED39F3-5F9F-4720-AC73-75A99C123A79}"/>
              </a:ext>
            </a:extLst>
          </p:cNvPr>
          <p:cNvSpPr txBox="1">
            <a:spLocks/>
          </p:cNvSpPr>
          <p:nvPr/>
        </p:nvSpPr>
        <p:spPr>
          <a:xfrm>
            <a:off x="695445" y="6986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Fortune’s Line Sweep algorithm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D29324-077A-4E73-8851-2F7478C61AF7}"/>
              </a:ext>
            </a:extLst>
          </p:cNvPr>
          <p:cNvSpPr txBox="1"/>
          <p:nvPr/>
        </p:nvSpPr>
        <p:spPr>
          <a:xfrm>
            <a:off x="0" y="6559897"/>
            <a:ext cx="5312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Credits: https://github.com/miyu/voronoi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3A1A13-8A97-4ED7-99F6-CA1AA05C7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477" y="1793526"/>
            <a:ext cx="5665045" cy="42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665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>
            <a:cxnSpLocks/>
          </p:cNvCxnSpPr>
          <p:nvPr/>
        </p:nvCxnSpPr>
        <p:spPr>
          <a:xfrm>
            <a:off x="0" y="79091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23874" y="-29577"/>
            <a:ext cx="696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Definition  </a:t>
            </a:r>
          </a:p>
        </p:txBody>
      </p:sp>
      <p:pic>
        <p:nvPicPr>
          <p:cNvPr id="3" name="Picture 2" descr="A picture containing indoor, small&#10;&#10;Description generated with high confidence">
            <a:extLst>
              <a:ext uri="{FF2B5EF4-FFF2-40B4-BE49-F238E27FC236}">
                <a16:creationId xmlns:a16="http://schemas.microsoft.com/office/drawing/2014/main" id="{9650A622-1FC6-462D-8A48-04C434E087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27" y="1408379"/>
            <a:ext cx="4400137" cy="29166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256DF3-F5BA-482A-A6FD-01FEDFAA3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64" y="1808830"/>
            <a:ext cx="4400137" cy="2912472"/>
          </a:xfrm>
          <a:prstGeom prst="rect">
            <a:avLst/>
          </a:prstGeom>
        </p:spPr>
      </p:pic>
      <p:pic>
        <p:nvPicPr>
          <p:cNvPr id="8" name="Picture 7" descr="A close up of a dinosaur&#10;&#10;Description generated with very high confidence">
            <a:extLst>
              <a:ext uri="{FF2B5EF4-FFF2-40B4-BE49-F238E27FC236}">
                <a16:creationId xmlns:a16="http://schemas.microsoft.com/office/drawing/2014/main" id="{3D393CAE-20E4-4036-9C85-CD3B5EC609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863" y="3302485"/>
            <a:ext cx="4400137" cy="28644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03161D-3555-4F41-85CC-3B781602B84F}"/>
              </a:ext>
            </a:extLst>
          </p:cNvPr>
          <p:cNvSpPr txBox="1"/>
          <p:nvPr/>
        </p:nvSpPr>
        <p:spPr>
          <a:xfrm>
            <a:off x="0" y="6421398"/>
            <a:ext cx="5312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Credits: </a:t>
            </a:r>
            <a:r>
              <a:rPr lang="en-US" sz="1200" i="1" dirty="0"/>
              <a:t>Geometry Processing - Kai </a:t>
            </a:r>
            <a:r>
              <a:rPr lang="en-US" sz="1200" i="1" dirty="0" err="1"/>
              <a:t>Hormann</a:t>
            </a:r>
            <a:r>
              <a:rPr lang="en-US" sz="1200" i="1" dirty="0"/>
              <a:t> -2015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75848F-B985-4B5A-9B86-14F4B6CFDFCC}"/>
              </a:ext>
            </a:extLst>
          </p:cNvPr>
          <p:cNvSpPr txBox="1"/>
          <p:nvPr/>
        </p:nvSpPr>
        <p:spPr>
          <a:xfrm>
            <a:off x="1937191" y="926446"/>
            <a:ext cx="1438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Scan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3468B6-C497-4A23-ABBF-1973433F41CD}"/>
              </a:ext>
            </a:extLst>
          </p:cNvPr>
          <p:cNvSpPr txBox="1"/>
          <p:nvPr/>
        </p:nvSpPr>
        <p:spPr>
          <a:xfrm>
            <a:off x="5696801" y="1247585"/>
            <a:ext cx="2196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Samples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15E21F-2C7E-4C1C-89CA-7C6C7D49E6D1}"/>
              </a:ext>
            </a:extLst>
          </p:cNvPr>
          <p:cNvSpPr txBox="1"/>
          <p:nvPr/>
        </p:nvSpPr>
        <p:spPr>
          <a:xfrm>
            <a:off x="9061985" y="2747378"/>
            <a:ext cx="2716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Triangulate </a:t>
            </a:r>
          </a:p>
        </p:txBody>
      </p:sp>
    </p:spTree>
    <p:extLst>
      <p:ext uri="{BB962C8B-B14F-4D97-AF65-F5344CB8AC3E}">
        <p14:creationId xmlns:p14="http://schemas.microsoft.com/office/powerpoint/2010/main" val="2450256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AFCA3A50-0639-4921-8721-A8E41135C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9055" y="990600"/>
            <a:ext cx="4334413" cy="24384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8D5B78-51C1-4B09-BE19-9D6EA91D1A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621" y="3835470"/>
            <a:ext cx="4633254" cy="2891896"/>
          </a:xfrm>
          <a:prstGeom prst="rect">
            <a:avLst/>
          </a:prstGeom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6F56141-CA14-4D9B-8E77-1BD13113AEC4}"/>
              </a:ext>
            </a:extLst>
          </p:cNvPr>
          <p:cNvSpPr txBox="1"/>
          <p:nvPr/>
        </p:nvSpPr>
        <p:spPr>
          <a:xfrm>
            <a:off x="0" y="6421398"/>
            <a:ext cx="5312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Credits: </a:t>
            </a:r>
            <a:r>
              <a:rPr lang="en-US" sz="1200" i="1" dirty="0" err="1"/>
              <a:t>libigl</a:t>
            </a:r>
            <a:r>
              <a:rPr lang="en-US" sz="1200" i="1" dirty="0"/>
              <a:t>, Robert </a:t>
            </a:r>
            <a:r>
              <a:rPr lang="en-US" sz="1200" i="1" dirty="0" err="1"/>
              <a:t>Bridson</a:t>
            </a:r>
            <a:endParaRPr lang="en-US" sz="1200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E2733C-A644-4ABC-81D4-528ACADD5D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933" y="2948419"/>
            <a:ext cx="4335090" cy="24384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23874" y="159603"/>
            <a:ext cx="69647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Definition  </a:t>
            </a:r>
          </a:p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C6584F-65D7-4059-A8C5-B1CAABABB97C}"/>
              </a:ext>
            </a:extLst>
          </p:cNvPr>
          <p:cNvSpPr txBox="1"/>
          <p:nvPr/>
        </p:nvSpPr>
        <p:spPr>
          <a:xfrm>
            <a:off x="393110" y="1060223"/>
            <a:ext cx="3739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Cloth Simulation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A943DA-100A-479F-9DD4-3C1E540CAF1E}"/>
              </a:ext>
            </a:extLst>
          </p:cNvPr>
          <p:cNvSpPr txBox="1"/>
          <p:nvPr/>
        </p:nvSpPr>
        <p:spPr>
          <a:xfrm>
            <a:off x="3594060" y="2486754"/>
            <a:ext cx="3739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Fluid Simulation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82484B-594B-4406-863E-1CCA00727D92}"/>
              </a:ext>
            </a:extLst>
          </p:cNvPr>
          <p:cNvSpPr txBox="1"/>
          <p:nvPr/>
        </p:nvSpPr>
        <p:spPr>
          <a:xfrm>
            <a:off x="8382613" y="3371156"/>
            <a:ext cx="3739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Shape Deformation </a:t>
            </a:r>
          </a:p>
        </p:txBody>
      </p:sp>
    </p:spTree>
    <p:extLst>
      <p:ext uri="{BB962C8B-B14F-4D97-AF65-F5344CB8AC3E}">
        <p14:creationId xmlns:p14="http://schemas.microsoft.com/office/powerpoint/2010/main" val="2971713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23874" y="159603"/>
            <a:ext cx="69647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Definition  </a:t>
            </a:r>
          </a:p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C6584F-65D7-4059-A8C5-B1CAABABB97C}"/>
              </a:ext>
            </a:extLst>
          </p:cNvPr>
          <p:cNvSpPr txBox="1"/>
          <p:nvPr/>
        </p:nvSpPr>
        <p:spPr>
          <a:xfrm>
            <a:off x="345198" y="1298375"/>
            <a:ext cx="83448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Physics needs well-shaped triangles </a:t>
            </a:r>
          </a:p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Delaunay gives well-shaped triangles </a:t>
            </a:r>
          </a:p>
        </p:txBody>
      </p:sp>
      <p:pic>
        <p:nvPicPr>
          <p:cNvPr id="4" name="Picture 3" descr="A close up of an animal&#10;&#10;Description generated with high confidence">
            <a:extLst>
              <a:ext uri="{FF2B5EF4-FFF2-40B4-BE49-F238E27FC236}">
                <a16:creationId xmlns:a16="http://schemas.microsoft.com/office/drawing/2014/main" id="{F927E42D-63EA-4F00-AAF3-0DF4A44F71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5"/>
          <a:stretch/>
        </p:blipFill>
        <p:spPr>
          <a:xfrm>
            <a:off x="7914290" y="2457922"/>
            <a:ext cx="2228192" cy="3060807"/>
          </a:xfrm>
          <a:prstGeom prst="rect">
            <a:avLst/>
          </a:prstGeom>
        </p:spPr>
      </p:pic>
      <p:pic>
        <p:nvPicPr>
          <p:cNvPr id="8" name="Picture 7" descr="A close up of an animal&#10;&#10;Description generated with high confidence">
            <a:extLst>
              <a:ext uri="{FF2B5EF4-FFF2-40B4-BE49-F238E27FC236}">
                <a16:creationId xmlns:a16="http://schemas.microsoft.com/office/drawing/2014/main" id="{FE2AE526-5F58-41DB-8556-22E507D52D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3" t="5300" r="8326"/>
          <a:stretch/>
        </p:blipFill>
        <p:spPr>
          <a:xfrm>
            <a:off x="1948112" y="2432351"/>
            <a:ext cx="2058135" cy="3056415"/>
          </a:xfrm>
          <a:prstGeom prst="rect">
            <a:avLst/>
          </a:prstGeom>
        </p:spPr>
      </p:pic>
      <p:pic>
        <p:nvPicPr>
          <p:cNvPr id="21" name="Picture 20" descr="A close up of a logo&#10;&#10;Description generated with high confidence">
            <a:extLst>
              <a:ext uri="{FF2B5EF4-FFF2-40B4-BE49-F238E27FC236}">
                <a16:creationId xmlns:a16="http://schemas.microsoft.com/office/drawing/2014/main" id="{60F900DB-8C6B-4C37-B9E1-1DA0F7FD4B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04" t="22411" r="-365"/>
          <a:stretch/>
        </p:blipFill>
        <p:spPr>
          <a:xfrm>
            <a:off x="8690084" y="4898608"/>
            <a:ext cx="1029566" cy="1273592"/>
          </a:xfrm>
          <a:prstGeom prst="rect">
            <a:avLst/>
          </a:prstGeom>
        </p:spPr>
      </p:pic>
      <p:pic>
        <p:nvPicPr>
          <p:cNvPr id="23" name="Picture 22" descr="A close up of a logo&#10;&#10;Description generated with high confidence">
            <a:extLst>
              <a:ext uri="{FF2B5EF4-FFF2-40B4-BE49-F238E27FC236}">
                <a16:creationId xmlns:a16="http://schemas.microsoft.com/office/drawing/2014/main" id="{0510BA7C-034B-40B1-95CF-1856348FBD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235" b="19334"/>
          <a:stretch/>
        </p:blipFill>
        <p:spPr>
          <a:xfrm>
            <a:off x="2472350" y="4922828"/>
            <a:ext cx="1135117" cy="127359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029C49A-449C-4A85-B9FB-F99364B4523E}"/>
              </a:ext>
            </a:extLst>
          </p:cNvPr>
          <p:cNvSpPr txBox="1"/>
          <p:nvPr/>
        </p:nvSpPr>
        <p:spPr>
          <a:xfrm>
            <a:off x="0" y="6559897"/>
            <a:ext cx="5312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Credits: Geometric Modeling Based on Polygonal Meshes</a:t>
            </a:r>
          </a:p>
        </p:txBody>
      </p:sp>
    </p:spTree>
    <p:extLst>
      <p:ext uri="{BB962C8B-B14F-4D97-AF65-F5344CB8AC3E}">
        <p14:creationId xmlns:p14="http://schemas.microsoft.com/office/powerpoint/2010/main" val="2560492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23874" y="111978"/>
            <a:ext cx="69647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Definition  </a:t>
            </a:r>
          </a:p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C6584F-65D7-4059-A8C5-B1CAABABB97C}"/>
              </a:ext>
            </a:extLst>
          </p:cNvPr>
          <p:cNvSpPr txBox="1"/>
          <p:nvPr/>
        </p:nvSpPr>
        <p:spPr>
          <a:xfrm>
            <a:off x="345198" y="1194746"/>
            <a:ext cx="8344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Delaunay = Empty circumcircles 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14F2A22-B04C-40AD-8F34-B7046B441FB1}"/>
              </a:ext>
            </a:extLst>
          </p:cNvPr>
          <p:cNvGrpSpPr/>
          <p:nvPr/>
        </p:nvGrpSpPr>
        <p:grpSpPr>
          <a:xfrm>
            <a:off x="3019425" y="2710672"/>
            <a:ext cx="4967543" cy="3492012"/>
            <a:chOff x="4407865" y="2628900"/>
            <a:chExt cx="3551323" cy="2787586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F1F75BB-9FBC-4B9B-9CFE-B5EAA0EF62DA}"/>
                </a:ext>
              </a:extLst>
            </p:cNvPr>
            <p:cNvCxnSpPr>
              <a:cxnSpLocks/>
              <a:stCxn id="15" idx="7"/>
              <a:endCxn id="13" idx="3"/>
            </p:cNvCxnSpPr>
            <p:nvPr/>
          </p:nvCxnSpPr>
          <p:spPr>
            <a:xfrm flipH="1">
              <a:off x="5670508" y="4588843"/>
              <a:ext cx="1768848" cy="79556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AC510C7-C7F9-422A-9924-29C0039F011E}"/>
                </a:ext>
              </a:extLst>
            </p:cNvPr>
            <p:cNvCxnSpPr>
              <a:cxnSpLocks/>
              <a:stCxn id="10" idx="0"/>
              <a:endCxn id="13" idx="4"/>
            </p:cNvCxnSpPr>
            <p:nvPr/>
          </p:nvCxnSpPr>
          <p:spPr>
            <a:xfrm flipH="1">
              <a:off x="5748132" y="2628900"/>
              <a:ext cx="716280" cy="2787586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B1E00CA-B4BA-436B-AFE0-DE0AB177F35E}"/>
                </a:ext>
              </a:extLst>
            </p:cNvPr>
            <p:cNvCxnSpPr>
              <a:cxnSpLocks/>
              <a:stCxn id="2" idx="1"/>
              <a:endCxn id="13" idx="5"/>
            </p:cNvCxnSpPr>
            <p:nvPr/>
          </p:nvCxnSpPr>
          <p:spPr>
            <a:xfrm>
              <a:off x="4440017" y="3461083"/>
              <a:ext cx="1385738" cy="192332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BD887DB-FC47-4EED-B773-E6921A7501E0}"/>
                </a:ext>
              </a:extLst>
            </p:cNvPr>
            <p:cNvCxnSpPr>
              <a:cxnSpLocks/>
              <a:stCxn id="2" idx="2"/>
              <a:endCxn id="10" idx="7"/>
            </p:cNvCxnSpPr>
            <p:nvPr/>
          </p:nvCxnSpPr>
          <p:spPr>
            <a:xfrm flipV="1">
              <a:off x="4407865" y="2660983"/>
              <a:ext cx="2134170" cy="87755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9CF9F65-D118-451D-ADA0-1B06CA69DD08}"/>
                </a:ext>
              </a:extLst>
            </p:cNvPr>
            <p:cNvCxnSpPr>
              <a:cxnSpLocks/>
              <a:stCxn id="15" idx="5"/>
              <a:endCxn id="10" idx="0"/>
            </p:cNvCxnSpPr>
            <p:nvPr/>
          </p:nvCxnSpPr>
          <p:spPr>
            <a:xfrm flipH="1" flipV="1">
              <a:off x="6464412" y="2628900"/>
              <a:ext cx="974944" cy="2114852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D1F0BF8-1056-407C-A2D4-A9E28AE770F2}"/>
                </a:ext>
              </a:extLst>
            </p:cNvPr>
            <p:cNvCxnSpPr>
              <a:cxnSpLocks/>
              <a:stCxn id="15" idx="4"/>
              <a:endCxn id="16" idx="0"/>
            </p:cNvCxnSpPr>
            <p:nvPr/>
          </p:nvCxnSpPr>
          <p:spPr>
            <a:xfrm flipV="1">
              <a:off x="7361733" y="3086100"/>
              <a:ext cx="487680" cy="168973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236DEE0-CC34-4F74-9397-1056882A2275}"/>
                </a:ext>
              </a:extLst>
            </p:cNvPr>
            <p:cNvCxnSpPr>
              <a:cxnSpLocks/>
              <a:endCxn id="16" idx="6"/>
            </p:cNvCxnSpPr>
            <p:nvPr/>
          </p:nvCxnSpPr>
          <p:spPr>
            <a:xfrm>
              <a:off x="6464411" y="2744926"/>
              <a:ext cx="1494777" cy="450712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A027FFFC-6DB0-4439-AB61-9176523EB449}"/>
                </a:ext>
              </a:extLst>
            </p:cNvPr>
            <p:cNvSpPr/>
            <p:nvPr/>
          </p:nvSpPr>
          <p:spPr>
            <a:xfrm>
              <a:off x="4407865" y="3429000"/>
              <a:ext cx="219551" cy="219075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C9F5F99-0294-4BC6-888A-0334EED81139}"/>
                </a:ext>
              </a:extLst>
            </p:cNvPr>
            <p:cNvSpPr/>
            <p:nvPr/>
          </p:nvSpPr>
          <p:spPr>
            <a:xfrm>
              <a:off x="6354636" y="2628900"/>
              <a:ext cx="219551" cy="219075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EA2C053-35D2-4B90-B792-571470FF1CC2}"/>
                </a:ext>
              </a:extLst>
            </p:cNvPr>
            <p:cNvSpPr/>
            <p:nvPr/>
          </p:nvSpPr>
          <p:spPr>
            <a:xfrm>
              <a:off x="5638356" y="5197411"/>
              <a:ext cx="219551" cy="219075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08DDD75-F6F1-48C4-8FF1-6A396211BF3D}"/>
                </a:ext>
              </a:extLst>
            </p:cNvPr>
            <p:cNvSpPr/>
            <p:nvPr/>
          </p:nvSpPr>
          <p:spPr>
            <a:xfrm>
              <a:off x="7251957" y="4556760"/>
              <a:ext cx="219551" cy="219075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EEDF63D-1C2C-43A7-B4B4-C32C1A281C56}"/>
                </a:ext>
              </a:extLst>
            </p:cNvPr>
            <p:cNvSpPr/>
            <p:nvPr/>
          </p:nvSpPr>
          <p:spPr>
            <a:xfrm>
              <a:off x="7739637" y="3086100"/>
              <a:ext cx="219551" cy="219075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96BA69-73FC-48F5-9138-E2BB86C89D3B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flipV="1">
              <a:off x="7771789" y="3086101"/>
              <a:ext cx="23471" cy="320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Oval 48">
            <a:extLst>
              <a:ext uri="{FF2B5EF4-FFF2-40B4-BE49-F238E27FC236}">
                <a16:creationId xmlns:a16="http://schemas.microsoft.com/office/drawing/2014/main" id="{93CAF080-5F9E-40CF-BA69-8EC9B30D7793}"/>
              </a:ext>
            </a:extLst>
          </p:cNvPr>
          <p:cNvSpPr/>
          <p:nvPr/>
        </p:nvSpPr>
        <p:spPr>
          <a:xfrm>
            <a:off x="5156304" y="2655444"/>
            <a:ext cx="2830665" cy="2704504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BFCAFE8-4E38-4841-BCA4-6FBF15332FDA}"/>
              </a:ext>
            </a:extLst>
          </p:cNvPr>
          <p:cNvSpPr/>
          <p:nvPr/>
        </p:nvSpPr>
        <p:spPr>
          <a:xfrm>
            <a:off x="3064398" y="2587685"/>
            <a:ext cx="3771240" cy="3519582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E8CC33F-ED7E-4047-8E30-70F019A05C88}"/>
              </a:ext>
            </a:extLst>
          </p:cNvPr>
          <p:cNvCxnSpPr>
            <a:cxnSpLocks/>
            <a:stCxn id="67" idx="1"/>
          </p:cNvCxnSpPr>
          <p:nvPr/>
        </p:nvCxnSpPr>
        <p:spPr>
          <a:xfrm flipH="1" flipV="1">
            <a:off x="5156305" y="6242875"/>
            <a:ext cx="543050" cy="291929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5BA3B36B-354A-434E-94B8-BD2239990861}"/>
              </a:ext>
            </a:extLst>
          </p:cNvPr>
          <p:cNvCxnSpPr>
            <a:cxnSpLocks/>
          </p:cNvCxnSpPr>
          <p:nvPr/>
        </p:nvCxnSpPr>
        <p:spPr>
          <a:xfrm flipV="1">
            <a:off x="6830575" y="5490645"/>
            <a:ext cx="309301" cy="875808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BCB104AB-0694-4359-B3C4-EB97CCB97472}"/>
              </a:ext>
            </a:extLst>
          </p:cNvPr>
          <p:cNvSpPr txBox="1"/>
          <p:nvPr/>
        </p:nvSpPr>
        <p:spPr>
          <a:xfrm>
            <a:off x="5699355" y="6323585"/>
            <a:ext cx="1758204" cy="422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Samples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66EBB576-F98A-49D5-859E-27C068884432}"/>
              </a:ext>
            </a:extLst>
          </p:cNvPr>
          <p:cNvCxnSpPr>
            <a:cxnSpLocks/>
          </p:cNvCxnSpPr>
          <p:nvPr/>
        </p:nvCxnSpPr>
        <p:spPr>
          <a:xfrm>
            <a:off x="6115042" y="2164900"/>
            <a:ext cx="435304" cy="45666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6AD0D77-4376-4577-81A7-084DCE791F11}"/>
              </a:ext>
            </a:extLst>
          </p:cNvPr>
          <p:cNvCxnSpPr>
            <a:cxnSpLocks/>
          </p:cNvCxnSpPr>
          <p:nvPr/>
        </p:nvCxnSpPr>
        <p:spPr>
          <a:xfrm flipH="1">
            <a:off x="4367490" y="2138610"/>
            <a:ext cx="437890" cy="47668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78EE8135-38AD-448E-909F-05739DD08F23}"/>
              </a:ext>
            </a:extLst>
          </p:cNvPr>
          <p:cNvSpPr txBox="1"/>
          <p:nvPr/>
        </p:nvSpPr>
        <p:spPr>
          <a:xfrm>
            <a:off x="4476198" y="1779520"/>
            <a:ext cx="3873024" cy="422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Circumcircles 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BCFA429-79C8-4A19-94DB-1541F79FA33A}"/>
              </a:ext>
            </a:extLst>
          </p:cNvPr>
          <p:cNvSpPr txBox="1"/>
          <p:nvPr/>
        </p:nvSpPr>
        <p:spPr>
          <a:xfrm>
            <a:off x="9726832" y="1970300"/>
            <a:ext cx="10729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2D</a:t>
            </a:r>
          </a:p>
        </p:txBody>
      </p:sp>
    </p:spTree>
    <p:extLst>
      <p:ext uri="{BB962C8B-B14F-4D97-AF65-F5344CB8AC3E}">
        <p14:creationId xmlns:p14="http://schemas.microsoft.com/office/powerpoint/2010/main" val="3295270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6233445-C1DD-44E7-B7B4-8DD5A04535BB}"/>
              </a:ext>
            </a:extLst>
          </p:cNvPr>
          <p:cNvCxnSpPr>
            <a:cxnSpLocks/>
            <a:stCxn id="56" idx="2"/>
            <a:endCxn id="59" idx="6"/>
          </p:cNvCxnSpPr>
          <p:nvPr/>
        </p:nvCxnSpPr>
        <p:spPr>
          <a:xfrm>
            <a:off x="2944375" y="4922199"/>
            <a:ext cx="3886200" cy="151977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23874" y="111978"/>
            <a:ext cx="69647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Definition  </a:t>
            </a:r>
          </a:p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C6584F-65D7-4059-A8C5-B1CAABABB97C}"/>
              </a:ext>
            </a:extLst>
          </p:cNvPr>
          <p:cNvSpPr txBox="1"/>
          <p:nvPr/>
        </p:nvSpPr>
        <p:spPr>
          <a:xfrm>
            <a:off x="345198" y="1194746"/>
            <a:ext cx="8344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Delaunay = Empty circumcircles 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B667216-6FAF-497D-AE0C-AD4FF35286F8}"/>
              </a:ext>
            </a:extLst>
          </p:cNvPr>
          <p:cNvCxnSpPr>
            <a:cxnSpLocks/>
            <a:stCxn id="59" idx="7"/>
            <a:endCxn id="58" idx="3"/>
          </p:cNvCxnSpPr>
          <p:nvPr/>
        </p:nvCxnSpPr>
        <p:spPr>
          <a:xfrm flipH="1">
            <a:off x="3818776" y="4977148"/>
            <a:ext cx="2966825" cy="84476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FD24AD6-EE59-428B-A835-C7179FCCE561}"/>
              </a:ext>
            </a:extLst>
          </p:cNvPr>
          <p:cNvCxnSpPr>
            <a:cxnSpLocks/>
            <a:endCxn id="58" idx="3"/>
          </p:cNvCxnSpPr>
          <p:nvPr/>
        </p:nvCxnSpPr>
        <p:spPr>
          <a:xfrm flipH="1">
            <a:off x="3818776" y="2401143"/>
            <a:ext cx="1377098" cy="342077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7963EAE-97A0-4711-8DB5-B0BE9038AA32}"/>
              </a:ext>
            </a:extLst>
          </p:cNvPr>
          <p:cNvCxnSpPr>
            <a:cxnSpLocks/>
            <a:stCxn id="56" idx="1"/>
            <a:endCxn id="58" idx="5"/>
          </p:cNvCxnSpPr>
          <p:nvPr/>
        </p:nvCxnSpPr>
        <p:spPr>
          <a:xfrm>
            <a:off x="2989349" y="4825171"/>
            <a:ext cx="1046584" cy="996746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28041B6-E116-4C25-8F13-457728CCD160}"/>
              </a:ext>
            </a:extLst>
          </p:cNvPr>
          <p:cNvCxnSpPr>
            <a:cxnSpLocks/>
            <a:stCxn id="56" idx="3"/>
            <a:endCxn id="57" idx="7"/>
          </p:cNvCxnSpPr>
          <p:nvPr/>
        </p:nvCxnSpPr>
        <p:spPr>
          <a:xfrm flipV="1">
            <a:off x="2989349" y="2441805"/>
            <a:ext cx="2267865" cy="257742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0E53D42-72F1-4876-A8BC-96B128238150}"/>
              </a:ext>
            </a:extLst>
          </p:cNvPr>
          <p:cNvCxnSpPr>
            <a:cxnSpLocks/>
            <a:stCxn id="59" idx="5"/>
            <a:endCxn id="57" idx="0"/>
          </p:cNvCxnSpPr>
          <p:nvPr/>
        </p:nvCxnSpPr>
        <p:spPr>
          <a:xfrm flipH="1" flipV="1">
            <a:off x="5148636" y="2401615"/>
            <a:ext cx="1636965" cy="276958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6D3762A7-FEFC-4028-858A-4ABBE1069AB5}"/>
              </a:ext>
            </a:extLst>
          </p:cNvPr>
          <p:cNvSpPr/>
          <p:nvPr/>
        </p:nvSpPr>
        <p:spPr>
          <a:xfrm>
            <a:off x="2944375" y="4784981"/>
            <a:ext cx="307105" cy="274435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32558D3-32F8-4AD8-8E48-909A31AA1A0F}"/>
              </a:ext>
            </a:extLst>
          </p:cNvPr>
          <p:cNvSpPr/>
          <p:nvPr/>
        </p:nvSpPr>
        <p:spPr>
          <a:xfrm>
            <a:off x="4995083" y="2401615"/>
            <a:ext cx="307105" cy="274435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09B3AB5-425B-4AC0-8D02-DA68449E9BF6}"/>
              </a:ext>
            </a:extLst>
          </p:cNvPr>
          <p:cNvSpPr/>
          <p:nvPr/>
        </p:nvSpPr>
        <p:spPr>
          <a:xfrm>
            <a:off x="3773802" y="5587672"/>
            <a:ext cx="307105" cy="274435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8AB647C-2AC2-4E97-96DE-267386FEAFDD}"/>
              </a:ext>
            </a:extLst>
          </p:cNvPr>
          <p:cNvSpPr/>
          <p:nvPr/>
        </p:nvSpPr>
        <p:spPr>
          <a:xfrm>
            <a:off x="6523470" y="4936958"/>
            <a:ext cx="307105" cy="274435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D83AE5D-F369-4DEB-9D4D-E0FEF72655BB}"/>
              </a:ext>
            </a:extLst>
          </p:cNvPr>
          <p:cNvCxnSpPr>
            <a:cxnSpLocks/>
          </p:cNvCxnSpPr>
          <p:nvPr/>
        </p:nvCxnSpPr>
        <p:spPr>
          <a:xfrm flipH="1" flipV="1">
            <a:off x="4035933" y="5967249"/>
            <a:ext cx="588024" cy="479608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D1122EA-158B-4871-9B12-95146AC7143B}"/>
              </a:ext>
            </a:extLst>
          </p:cNvPr>
          <p:cNvCxnSpPr>
            <a:cxnSpLocks/>
          </p:cNvCxnSpPr>
          <p:nvPr/>
        </p:nvCxnSpPr>
        <p:spPr>
          <a:xfrm flipV="1">
            <a:off x="6025301" y="5308421"/>
            <a:ext cx="680243" cy="1061834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26998B3-FD64-4082-A28E-E6D380432135}"/>
              </a:ext>
            </a:extLst>
          </p:cNvPr>
          <p:cNvSpPr txBox="1"/>
          <p:nvPr/>
        </p:nvSpPr>
        <p:spPr>
          <a:xfrm>
            <a:off x="4623781" y="6198982"/>
            <a:ext cx="1758204" cy="422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FB3F595-953B-470A-9037-B1F51090433D}"/>
              </a:ext>
            </a:extLst>
          </p:cNvPr>
          <p:cNvCxnSpPr>
            <a:cxnSpLocks/>
            <a:stCxn id="43" idx="2"/>
          </p:cNvCxnSpPr>
          <p:nvPr/>
        </p:nvCxnSpPr>
        <p:spPr>
          <a:xfrm>
            <a:off x="3328726" y="2585854"/>
            <a:ext cx="369375" cy="33154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0B68FEF-99EC-433D-93B3-48199E5F770F}"/>
              </a:ext>
            </a:extLst>
          </p:cNvPr>
          <p:cNvSpPr txBox="1"/>
          <p:nvPr/>
        </p:nvSpPr>
        <p:spPr>
          <a:xfrm>
            <a:off x="1392214" y="2124189"/>
            <a:ext cx="3873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err="1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Circum</a:t>
            </a:r>
            <a:r>
              <a:rPr lang="en-US" sz="2400" b="1" i="1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</a:t>
            </a:r>
            <a:r>
              <a:rPr lang="en-US" sz="2400" b="1" i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32EDCD34-C044-4965-93A8-AB2FD293A774}"/>
              </a:ext>
            </a:extLst>
          </p:cNvPr>
          <p:cNvCxnSpPr>
            <a:cxnSpLocks/>
          </p:cNvCxnSpPr>
          <p:nvPr/>
        </p:nvCxnSpPr>
        <p:spPr>
          <a:xfrm flipH="1">
            <a:off x="5967118" y="3065356"/>
            <a:ext cx="970007" cy="52318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57EF22D4-7A30-4A8D-ABEB-E9C7F2E387CD}"/>
              </a:ext>
            </a:extLst>
          </p:cNvPr>
          <p:cNvSpPr txBox="1"/>
          <p:nvPr/>
        </p:nvSpPr>
        <p:spPr>
          <a:xfrm>
            <a:off x="6885113" y="2767354"/>
            <a:ext cx="303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Tetrahedron  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8A8639B-ADDF-44A2-B5A7-8EC2BC5F7A5F}"/>
              </a:ext>
            </a:extLst>
          </p:cNvPr>
          <p:cNvSpPr/>
          <p:nvPr/>
        </p:nvSpPr>
        <p:spPr>
          <a:xfrm>
            <a:off x="2989349" y="2476500"/>
            <a:ext cx="3945439" cy="3585264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AF2ABDB-0652-41F2-8840-2A5E9D2652A3}"/>
              </a:ext>
            </a:extLst>
          </p:cNvPr>
          <p:cNvSpPr txBox="1"/>
          <p:nvPr/>
        </p:nvSpPr>
        <p:spPr>
          <a:xfrm>
            <a:off x="9726832" y="1970300"/>
            <a:ext cx="10729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3D</a:t>
            </a:r>
          </a:p>
        </p:txBody>
      </p:sp>
    </p:spTree>
    <p:extLst>
      <p:ext uri="{BB962C8B-B14F-4D97-AF65-F5344CB8AC3E}">
        <p14:creationId xmlns:p14="http://schemas.microsoft.com/office/powerpoint/2010/main" val="1721862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23874" y="111978"/>
            <a:ext cx="69647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 </a:t>
            </a:r>
          </a:p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C6584F-65D7-4059-A8C5-B1CAABABB97C}"/>
              </a:ext>
            </a:extLst>
          </p:cNvPr>
          <p:cNvSpPr txBox="1"/>
          <p:nvPr/>
        </p:nvSpPr>
        <p:spPr>
          <a:xfrm>
            <a:off x="345198" y="1194746"/>
            <a:ext cx="834488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Building Blocks:</a:t>
            </a:r>
          </a:p>
          <a:p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	- Range search  </a:t>
            </a:r>
          </a:p>
          <a:p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	- Simple plane-line trimming   </a:t>
            </a:r>
          </a:p>
        </p:txBody>
      </p:sp>
      <p:pic>
        <p:nvPicPr>
          <p:cNvPr id="3" name="Picture 2" descr="A picture containing object, sitting, laser&#10;&#10;Description generated with high confidence">
            <a:extLst>
              <a:ext uri="{FF2B5EF4-FFF2-40B4-BE49-F238E27FC236}">
                <a16:creationId xmlns:a16="http://schemas.microsoft.com/office/drawing/2014/main" id="{663AEFE8-66F5-4FB8-B389-69253D4FC1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909" y="4856465"/>
            <a:ext cx="3533775" cy="2686050"/>
          </a:xfrm>
          <a:prstGeom prst="rect">
            <a:avLst/>
          </a:prstGeom>
        </p:spPr>
      </p:pic>
      <p:pic>
        <p:nvPicPr>
          <p:cNvPr id="6" name="Picture 5" descr="A picture containing sky, photo&#10;&#10;Description generated with very high confidence">
            <a:extLst>
              <a:ext uri="{FF2B5EF4-FFF2-40B4-BE49-F238E27FC236}">
                <a16:creationId xmlns:a16="http://schemas.microsoft.com/office/drawing/2014/main" id="{A33B6DF7-48AD-44B2-93B5-A34C75A06A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372" y="1442310"/>
            <a:ext cx="2895927" cy="323662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B478D40-E161-4E4B-897D-36F74F6C26C2}"/>
              </a:ext>
            </a:extLst>
          </p:cNvPr>
          <p:cNvSpPr txBox="1"/>
          <p:nvPr/>
        </p:nvSpPr>
        <p:spPr>
          <a:xfrm>
            <a:off x="4561363" y="1372915"/>
            <a:ext cx="3873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9DD7B59-F05C-47F7-9A98-21917E978BD2}"/>
              </a:ext>
            </a:extLst>
          </p:cNvPr>
          <p:cNvCxnSpPr>
            <a:cxnSpLocks/>
          </p:cNvCxnSpPr>
          <p:nvPr/>
        </p:nvCxnSpPr>
        <p:spPr>
          <a:xfrm flipH="1" flipV="1">
            <a:off x="6124575" y="3037236"/>
            <a:ext cx="592230" cy="485615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CA7BD51-F0D9-4E1E-B03A-EDE75AC48872}"/>
              </a:ext>
            </a:extLst>
          </p:cNvPr>
          <p:cNvSpPr txBox="1"/>
          <p:nvPr/>
        </p:nvSpPr>
        <p:spPr>
          <a:xfrm>
            <a:off x="6249058" y="3402313"/>
            <a:ext cx="3873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range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C06C000-4E39-4B0F-B489-E49CBBAAD9F2}"/>
              </a:ext>
            </a:extLst>
          </p:cNvPr>
          <p:cNvSpPr/>
          <p:nvPr/>
        </p:nvSpPr>
        <p:spPr>
          <a:xfrm rot="21130393">
            <a:off x="5627839" y="2695359"/>
            <a:ext cx="166658" cy="149494"/>
          </a:xfrm>
          <a:prstGeom prst="ellips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3ECFA3B-66F4-4B0C-8491-E7DED60FBA20}"/>
              </a:ext>
            </a:extLst>
          </p:cNvPr>
          <p:cNvSpPr txBox="1"/>
          <p:nvPr/>
        </p:nvSpPr>
        <p:spPr>
          <a:xfrm rot="1150577">
            <a:off x="8005408" y="5510241"/>
            <a:ext cx="387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3D plane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0AB9142-30CD-45F3-9885-7262844CFF30}"/>
              </a:ext>
            </a:extLst>
          </p:cNvPr>
          <p:cNvSpPr txBox="1"/>
          <p:nvPr/>
        </p:nvSpPr>
        <p:spPr>
          <a:xfrm rot="1554288">
            <a:off x="6984454" y="6335445"/>
            <a:ext cx="387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3318005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C1FA0-9314-442C-AF9C-5012E7E21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883" y="707393"/>
            <a:ext cx="10515600" cy="1325563"/>
          </a:xfrm>
        </p:spPr>
        <p:txBody>
          <a:bodyPr/>
          <a:lstStyle/>
          <a:p>
            <a:r>
              <a:rPr lang="en-US" sz="32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Optimization Choice: Memory Layout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DE9F33C-FAB9-48CB-9496-2EB8111F03AB}"/>
              </a:ext>
            </a:extLst>
          </p:cNvPr>
          <p:cNvSpPr/>
          <p:nvPr/>
        </p:nvSpPr>
        <p:spPr>
          <a:xfrm>
            <a:off x="5287880" y="3463074"/>
            <a:ext cx="1309607" cy="10797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EC8B7B-DB44-42D6-BAA5-1C90BE8E2B57}"/>
              </a:ext>
            </a:extLst>
          </p:cNvPr>
          <p:cNvSpPr txBox="1"/>
          <p:nvPr/>
        </p:nvSpPr>
        <p:spPr>
          <a:xfrm>
            <a:off x="1611747" y="6236732"/>
            <a:ext cx="12010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3BCB8-9112-4682-A46E-D18964968CF4}"/>
              </a:ext>
            </a:extLst>
          </p:cNvPr>
          <p:cNvSpPr txBox="1"/>
          <p:nvPr/>
        </p:nvSpPr>
        <p:spPr>
          <a:xfrm>
            <a:off x="8277349" y="6224463"/>
            <a:ext cx="3783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Output (Kernel Input)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43547A-3C11-4B10-B2A0-91B9BED4B0C7}"/>
              </a:ext>
            </a:extLst>
          </p:cNvPr>
          <p:cNvSpPr/>
          <p:nvPr/>
        </p:nvSpPr>
        <p:spPr>
          <a:xfrm>
            <a:off x="3252525" y="6236732"/>
            <a:ext cx="42360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Strongly Balanced k-d Tree </a:t>
            </a:r>
            <a:endParaRPr lang="en-US" sz="2400" b="1" i="1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EA5A220-D08A-4BF8-A29C-16911AC011AC}"/>
              </a:ext>
            </a:extLst>
          </p:cNvPr>
          <p:cNvSpPr/>
          <p:nvPr/>
        </p:nvSpPr>
        <p:spPr>
          <a:xfrm>
            <a:off x="2606633" y="6253680"/>
            <a:ext cx="634701" cy="4277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C331F92-76FD-4E5C-9239-8C6FD4705237}"/>
              </a:ext>
            </a:extLst>
          </p:cNvPr>
          <p:cNvSpPr/>
          <p:nvPr/>
        </p:nvSpPr>
        <p:spPr>
          <a:xfrm>
            <a:off x="7499812" y="6266639"/>
            <a:ext cx="580436" cy="4194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94E48F-0D83-4A34-BD28-5014DA3F1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42" y="1765278"/>
            <a:ext cx="4154654" cy="43826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6CBF99-4B40-42C5-8AD0-6E34AC643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020" y="1762602"/>
            <a:ext cx="4154654" cy="4388005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10F3F88-BE79-4037-9C9E-B6DFF128C047}"/>
              </a:ext>
            </a:extLst>
          </p:cNvPr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1D261CE-40ED-4C6E-8A76-10E3D513AA15}"/>
              </a:ext>
            </a:extLst>
          </p:cNvPr>
          <p:cNvSpPr txBox="1"/>
          <p:nvPr/>
        </p:nvSpPr>
        <p:spPr>
          <a:xfrm>
            <a:off x="523874" y="159603"/>
            <a:ext cx="696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  </a:t>
            </a:r>
          </a:p>
        </p:txBody>
      </p:sp>
    </p:spTree>
    <p:extLst>
      <p:ext uri="{BB962C8B-B14F-4D97-AF65-F5344CB8AC3E}">
        <p14:creationId xmlns:p14="http://schemas.microsoft.com/office/powerpoint/2010/main" val="553823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184DFE-130E-4ED0-A3E8-A0EEB53B6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976" y="1664227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960E83-30CF-4F3D-B6AF-D5972A2D5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99" y="1678728"/>
            <a:ext cx="4351338" cy="43513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EC8B7B-DB44-42D6-BAA5-1C90BE8E2B57}"/>
              </a:ext>
            </a:extLst>
          </p:cNvPr>
          <p:cNvSpPr txBox="1"/>
          <p:nvPr/>
        </p:nvSpPr>
        <p:spPr>
          <a:xfrm>
            <a:off x="2004721" y="6030066"/>
            <a:ext cx="1380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3BCB8-9112-4682-A46E-D18964968CF4}"/>
              </a:ext>
            </a:extLst>
          </p:cNvPr>
          <p:cNvSpPr txBox="1"/>
          <p:nvPr/>
        </p:nvSpPr>
        <p:spPr>
          <a:xfrm>
            <a:off x="7194455" y="6015565"/>
            <a:ext cx="4850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Output (Kernel Input)</a:t>
            </a:r>
          </a:p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Strongly Balanced k-d Tree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AB9F51-C94F-48B1-8A8D-A740F57E58A7}"/>
              </a:ext>
            </a:extLst>
          </p:cNvPr>
          <p:cNvSpPr txBox="1"/>
          <p:nvPr/>
        </p:nvSpPr>
        <p:spPr>
          <a:xfrm>
            <a:off x="4701152" y="6384897"/>
            <a:ext cx="3096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FFFF00"/>
                </a:solidFill>
              </a:rPr>
              <a:t>Adjacency Matrices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FB788D1-83DF-4513-870C-7812DC36022A}"/>
              </a:ext>
            </a:extLst>
          </p:cNvPr>
          <p:cNvSpPr/>
          <p:nvPr/>
        </p:nvSpPr>
        <p:spPr>
          <a:xfrm rot="12294872">
            <a:off x="4807158" y="5968458"/>
            <a:ext cx="766273" cy="513120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434375F7-16D9-49E8-A79E-070B0B5B2284}"/>
              </a:ext>
            </a:extLst>
          </p:cNvPr>
          <p:cNvSpPr/>
          <p:nvPr/>
        </p:nvSpPr>
        <p:spPr>
          <a:xfrm rot="20212633">
            <a:off x="6661815" y="5994644"/>
            <a:ext cx="766273" cy="465046"/>
          </a:xfrm>
          <a:prstGeom prst="rightArrow">
            <a:avLst/>
          </a:prstGeom>
          <a:solidFill>
            <a:srgbClr val="FFFF00"/>
          </a:solidFill>
          <a:ln w="28575"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E69D74A-3F0B-46A2-BB43-77B4847883CB}"/>
              </a:ext>
            </a:extLst>
          </p:cNvPr>
          <p:cNvCxnSpPr>
            <a:cxnSpLocks/>
          </p:cNvCxnSpPr>
          <p:nvPr/>
        </p:nvCxnSpPr>
        <p:spPr>
          <a:xfrm>
            <a:off x="0" y="990600"/>
            <a:ext cx="10420350" cy="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B2838AF-E49D-4EF5-BB7F-D2FDE4420738}"/>
              </a:ext>
            </a:extLst>
          </p:cNvPr>
          <p:cNvSpPr txBox="1"/>
          <p:nvPr/>
        </p:nvSpPr>
        <p:spPr>
          <a:xfrm>
            <a:off x="523874" y="159603"/>
            <a:ext cx="696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 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5BB7326-CA9A-4CAA-919F-E272865AF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445" y="698636"/>
            <a:ext cx="10515600" cy="1325563"/>
          </a:xfrm>
        </p:spPr>
        <p:txBody>
          <a:bodyPr/>
          <a:lstStyle/>
          <a:p>
            <a:r>
              <a:rPr lang="en-US" sz="32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Optimization Choice: Memory Layout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DA5113F-337D-4B35-BA70-653D4D2DC0AD}"/>
              </a:ext>
            </a:extLst>
          </p:cNvPr>
          <p:cNvSpPr/>
          <p:nvPr/>
        </p:nvSpPr>
        <p:spPr>
          <a:xfrm>
            <a:off x="5441196" y="3513516"/>
            <a:ext cx="1309607" cy="10233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493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11412</TotalTime>
  <Words>262</Words>
  <Application>Microsoft Office PowerPoint</Application>
  <PresentationFormat>Widescreen</PresentationFormat>
  <Paragraphs>114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SansSerif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Optimization Choice: Memory Layout</vt:lpstr>
      <vt:lpstr>Optimization Choice: Memory Layout</vt:lpstr>
      <vt:lpstr>Optimization Choice: Memory Layout</vt:lpstr>
      <vt:lpstr>Optimization Choice: Memory Layout</vt:lpstr>
      <vt:lpstr>Optimization Choice: Memory Layout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Hassan Mahmoud</dc:creator>
  <cp:lastModifiedBy>Ahmed Hassan Mahmoud</cp:lastModifiedBy>
  <cp:revision>397</cp:revision>
  <cp:lastPrinted>2017-07-03T22:10:22Z</cp:lastPrinted>
  <dcterms:created xsi:type="dcterms:W3CDTF">2017-05-18T15:26:51Z</dcterms:created>
  <dcterms:modified xsi:type="dcterms:W3CDTF">2018-03-15T16:53:28Z</dcterms:modified>
</cp:coreProperties>
</file>

<file path=docProps/thumbnail.jpeg>
</file>